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3" r:id="rId20"/>
    <p:sldId id="274" r:id="rId21"/>
    <p:sldId id="275" r:id="rId22"/>
    <p:sldId id="276" r:id="rId23"/>
    <p:sldId id="277" r:id="rId24"/>
    <p:sldId id="279" r:id="rId25"/>
    <p:sldId id="280" r:id="rId2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3" autoAdjust="0"/>
  </p:normalViewPr>
  <p:slideViewPr>
    <p:cSldViewPr>
      <p:cViewPr varScale="1">
        <p:scale>
          <a:sx n="77" d="100"/>
          <a:sy n="77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F8FD76-D1DE-446C-9485-BC96789A85FA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27D470-238A-4E51-AF3B-939D3FAC769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F8FD76-D1DE-446C-9485-BC96789A85FA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27D470-238A-4E51-AF3B-939D3FAC769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F8FD76-D1DE-446C-9485-BC96789A85FA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27D470-238A-4E51-AF3B-939D3FAC769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F8FD76-D1DE-446C-9485-BC96789A85FA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27D470-238A-4E51-AF3B-939D3FAC769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F8FD76-D1DE-446C-9485-BC96789A85FA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27D470-238A-4E51-AF3B-939D3FAC769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F8FD76-D1DE-446C-9485-BC96789A85FA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27D470-238A-4E51-AF3B-939D3FAC769F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F8FD76-D1DE-446C-9485-BC96789A85FA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27D470-238A-4E51-AF3B-939D3FAC769F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F8FD76-D1DE-446C-9485-BC96789A85FA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27D470-238A-4E51-AF3B-939D3FAC769F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F8FD76-D1DE-446C-9485-BC96789A85FA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27D470-238A-4E51-AF3B-939D3FAC769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6F8FD76-D1DE-446C-9485-BC96789A85FA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27D470-238A-4E51-AF3B-939D3FAC769F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F8FD76-D1DE-446C-9485-BC96789A85FA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27D470-238A-4E51-AF3B-939D3FAC769F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6F8FD76-D1DE-446C-9485-BC96789A85FA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527D470-238A-4E51-AF3B-939D3FAC769F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Anatomie en pathologie van het gebit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009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7859216" cy="4510101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Pulpa kan ook reageren op prikkels die irritatie opwekken</a:t>
            </a:r>
          </a:p>
          <a:p>
            <a:r>
              <a:rPr lang="nl-NL" dirty="0" smtClean="0"/>
              <a:t>Bijvoorbeeld op cariës, kauwen, trauma</a:t>
            </a:r>
          </a:p>
          <a:p>
            <a:r>
              <a:rPr lang="nl-NL" dirty="0" smtClean="0"/>
              <a:t>Zeer plaatselijk zal de pulpa nieuw </a:t>
            </a:r>
            <a:r>
              <a:rPr lang="nl-NL" b="1" dirty="0" smtClean="0">
                <a:solidFill>
                  <a:schemeClr val="bg1"/>
                </a:solidFill>
              </a:rPr>
              <a:t>dentine gaan afzetten </a:t>
            </a:r>
            <a:r>
              <a:rPr lang="nl-NL" dirty="0" smtClean="0"/>
              <a:t>om zichzelf te </a:t>
            </a:r>
            <a:r>
              <a:rPr lang="nl-NL" dirty="0" smtClean="0"/>
              <a:t>beschermen, dit </a:t>
            </a:r>
            <a:r>
              <a:rPr lang="nl-NL" dirty="0" smtClean="0"/>
              <a:t>dentine heet </a:t>
            </a:r>
            <a:r>
              <a:rPr lang="nl-NL" b="1" dirty="0" err="1" smtClean="0">
                <a:solidFill>
                  <a:schemeClr val="bg1"/>
                </a:solidFill>
              </a:rPr>
              <a:t>reparatief</a:t>
            </a:r>
            <a:r>
              <a:rPr lang="nl-NL" b="1" dirty="0" smtClean="0">
                <a:solidFill>
                  <a:schemeClr val="bg1"/>
                </a:solidFill>
              </a:rPr>
              <a:t> dentine</a:t>
            </a:r>
          </a:p>
          <a:p>
            <a:r>
              <a:rPr lang="nl-NL" dirty="0" smtClean="0"/>
              <a:t>Wanneer de oorzaak van de irritatie niet wordt weggenomen kan het gebeuren dat de pulpa alsnog wordt aangetast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675" t="-6790" r="21472" b="31133"/>
          <a:stretch/>
        </p:blipFill>
        <p:spPr>
          <a:xfrm>
            <a:off x="5580112" y="-243408"/>
            <a:ext cx="3039762" cy="1927654"/>
          </a:xfrm>
        </p:spPr>
      </p:pic>
    </p:spTree>
    <p:extLst>
      <p:ext uri="{BB962C8B-B14F-4D97-AF65-F5344CB8AC3E}">
        <p14:creationId xmlns:p14="http://schemas.microsoft.com/office/powerpoint/2010/main" val="304164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5266928" cy="5086165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/>
              <a:t>Ongeveer in het midden van het element bevindt zich de pulpa</a:t>
            </a:r>
          </a:p>
          <a:p>
            <a:r>
              <a:rPr lang="nl-NL" dirty="0" err="1" smtClean="0"/>
              <a:t>Pulpaholte</a:t>
            </a:r>
            <a:r>
              <a:rPr lang="nl-NL" dirty="0" smtClean="0"/>
              <a:t> wordt omgeven door dentine</a:t>
            </a:r>
          </a:p>
          <a:p>
            <a:r>
              <a:rPr lang="nl-NL" dirty="0" smtClean="0"/>
              <a:t>In de </a:t>
            </a:r>
            <a:r>
              <a:rPr lang="nl-NL" dirty="0" err="1" smtClean="0"/>
              <a:t>pulpaholte</a:t>
            </a:r>
            <a:r>
              <a:rPr lang="nl-NL" dirty="0" smtClean="0"/>
              <a:t> bevinden zich alle zachte weefsels</a:t>
            </a:r>
          </a:p>
          <a:p>
            <a:r>
              <a:rPr lang="nl-NL" dirty="0" smtClean="0"/>
              <a:t>Bloedvaten, zenuwen, lymfvaten en bindweefsel</a:t>
            </a:r>
          </a:p>
          <a:p>
            <a:r>
              <a:rPr lang="nl-NL" dirty="0" smtClean="0"/>
              <a:t>Deze weefsels komen de tand binnen door een kleine opening onderin de </a:t>
            </a:r>
            <a:r>
              <a:rPr lang="nl-NL" b="1" dirty="0" err="1" smtClean="0">
                <a:solidFill>
                  <a:schemeClr val="bg1"/>
                </a:solidFill>
              </a:rPr>
              <a:t>pulpa</a:t>
            </a:r>
            <a:r>
              <a:rPr lang="nl-NL" b="1" dirty="0" smtClean="0">
                <a:solidFill>
                  <a:schemeClr val="bg1"/>
                </a:solidFill>
              </a:rPr>
              <a:t> holte</a:t>
            </a:r>
            <a:r>
              <a:rPr lang="nl-NL" dirty="0" smtClean="0"/>
              <a:t> </a:t>
            </a:r>
          </a:p>
          <a:p>
            <a:r>
              <a:rPr lang="nl-NL" dirty="0"/>
              <a:t>B</a:t>
            </a:r>
            <a:r>
              <a:rPr lang="nl-NL" dirty="0" smtClean="0"/>
              <a:t>ij de wortelpunt dit noem je</a:t>
            </a:r>
          </a:p>
          <a:p>
            <a:pPr marL="109728" indent="0">
              <a:buNone/>
            </a:pPr>
            <a:r>
              <a:rPr lang="nl-NL" dirty="0"/>
              <a:t> </a:t>
            </a:r>
            <a:r>
              <a:rPr lang="nl-NL" dirty="0" smtClean="0"/>
              <a:t>  het </a:t>
            </a:r>
            <a:r>
              <a:rPr lang="nl-NL" b="1" dirty="0" err="1">
                <a:solidFill>
                  <a:schemeClr val="bg1"/>
                </a:solidFill>
              </a:rPr>
              <a:t>foramen</a:t>
            </a:r>
            <a:r>
              <a:rPr lang="nl-NL" b="1" dirty="0">
                <a:solidFill>
                  <a:schemeClr val="bg1"/>
                </a:solidFill>
              </a:rPr>
              <a:t> apicale</a:t>
            </a:r>
          </a:p>
          <a:p>
            <a:endParaRPr lang="nl-NL" dirty="0" smtClean="0"/>
          </a:p>
          <a:p>
            <a:pPr marL="109728" indent="0">
              <a:buNone/>
            </a:pPr>
            <a:r>
              <a:rPr lang="nl-NL" dirty="0" smtClean="0"/>
              <a:t>                     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6" t="12816" r="29569" b="10270"/>
          <a:stretch/>
        </p:blipFill>
        <p:spPr>
          <a:xfrm>
            <a:off x="5724128" y="1268760"/>
            <a:ext cx="3155221" cy="2808312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De </a:t>
            </a:r>
            <a:r>
              <a:rPr lang="nl-NL" dirty="0" err="1" smtClean="0"/>
              <a:t>Pulpa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= de zenuw van elementen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00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nl-NL" b="1" dirty="0" smtClean="0"/>
              <a:t>Functies van de </a:t>
            </a:r>
            <a:r>
              <a:rPr lang="nl-NL" b="1" dirty="0" err="1" smtClean="0"/>
              <a:t>pulpa</a:t>
            </a:r>
            <a:r>
              <a:rPr lang="nl-NL" b="1" dirty="0" smtClean="0"/>
              <a:t>:</a:t>
            </a:r>
          </a:p>
          <a:p>
            <a:r>
              <a:rPr lang="nl-NL" dirty="0" smtClean="0"/>
              <a:t>Belangrijkste is het vormen van dentine, voeding van de levende delen van het element en afweer tegen irritaties en beschadiging</a:t>
            </a:r>
          </a:p>
          <a:p>
            <a:r>
              <a:rPr lang="nl-NL" dirty="0" smtClean="0"/>
              <a:t>Een ernstige beschadiging van de pulpa  heeft een ontsteking als gevolg</a:t>
            </a:r>
          </a:p>
          <a:p>
            <a:r>
              <a:rPr lang="nl-NL" dirty="0" smtClean="0"/>
              <a:t>Hierdoor loopt de druk op in de </a:t>
            </a:r>
            <a:r>
              <a:rPr lang="nl-NL" dirty="0" err="1" smtClean="0"/>
              <a:t>pulpaholte</a:t>
            </a:r>
            <a:endParaRPr lang="nl-NL" dirty="0" smtClean="0"/>
          </a:p>
          <a:p>
            <a:r>
              <a:rPr lang="nl-NL" dirty="0" smtClean="0"/>
              <a:t>Zenuwen worden door deze druk geprikkeld en er ontstaat pijn</a:t>
            </a:r>
          </a:p>
          <a:p>
            <a:r>
              <a:rPr lang="nl-NL" dirty="0" smtClean="0"/>
              <a:t>Bij een chronische irritatie zal de pulpa zichzelf beschermen door </a:t>
            </a:r>
            <a:r>
              <a:rPr lang="nl-NL" b="1" dirty="0" err="1" smtClean="0"/>
              <a:t>reparatief</a:t>
            </a:r>
            <a:r>
              <a:rPr lang="nl-NL" b="1" dirty="0" smtClean="0"/>
              <a:t> dentine </a:t>
            </a:r>
            <a:r>
              <a:rPr lang="nl-NL" dirty="0" smtClean="0"/>
              <a:t>af te zetten op de plek van de irritatie</a:t>
            </a:r>
          </a:p>
          <a:p>
            <a:r>
              <a:rPr lang="nl-NL" dirty="0" smtClean="0"/>
              <a:t>Wanneer de irritatie blijft, zal de pulpa gaan ontsteken  en afsterven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27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5626968" cy="5877272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Buitenkant van de wortel is bekleed met wortelcement</a:t>
            </a:r>
          </a:p>
          <a:p>
            <a:r>
              <a:rPr lang="nl-NL" dirty="0" smtClean="0"/>
              <a:t>Wortelcement is een zeer dunne laag speciaal bot</a:t>
            </a:r>
          </a:p>
          <a:p>
            <a:r>
              <a:rPr lang="nl-NL" dirty="0" smtClean="0"/>
              <a:t>Wortelcement ligt dus bovenop het dentine van de wortel</a:t>
            </a:r>
          </a:p>
          <a:p>
            <a:r>
              <a:rPr lang="nl-NL" dirty="0" smtClean="0"/>
              <a:t>Wortelcement wordt gevormd door </a:t>
            </a:r>
            <a:r>
              <a:rPr lang="nl-NL" dirty="0" err="1" smtClean="0">
                <a:solidFill>
                  <a:schemeClr val="bg1"/>
                </a:solidFill>
              </a:rPr>
              <a:t>cementoblasten</a:t>
            </a:r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/>
              <a:t>Deze blijven ook leven nadat ze het wortelcement hebben afgezet</a:t>
            </a:r>
          </a:p>
          <a:p>
            <a:r>
              <a:rPr lang="nl-NL" dirty="0" err="1" smtClean="0"/>
              <a:t>Zonodig</a:t>
            </a:r>
            <a:r>
              <a:rPr lang="nl-NL" dirty="0" smtClean="0"/>
              <a:t> kan er nieuw cement worden aangemaakt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8" t="11459" r="31259" b="6650"/>
          <a:stretch/>
        </p:blipFill>
        <p:spPr>
          <a:xfrm>
            <a:off x="6084168" y="1124744"/>
            <a:ext cx="2680456" cy="2526889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Wortelcement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790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r>
              <a:rPr lang="nl-NL" dirty="0" smtClean="0"/>
              <a:t>Om hun werk goed te doen en bestand te zijn tegen grote krachten moeten elementen stevig in de kaak vast zitten</a:t>
            </a:r>
          </a:p>
          <a:p>
            <a:r>
              <a:rPr lang="nl-NL" dirty="0" smtClean="0"/>
              <a:t>Tandkassen (</a:t>
            </a:r>
            <a:r>
              <a:rPr lang="nl-NL" dirty="0" err="1" smtClean="0"/>
              <a:t>alveole</a:t>
            </a:r>
            <a:r>
              <a:rPr lang="nl-NL" dirty="0" smtClean="0"/>
              <a:t>) bevinden zich in het </a:t>
            </a:r>
            <a:r>
              <a:rPr lang="nl-NL" dirty="0" err="1" smtClean="0"/>
              <a:t>processus</a:t>
            </a:r>
            <a:r>
              <a:rPr lang="nl-NL" dirty="0" smtClean="0"/>
              <a:t> </a:t>
            </a:r>
            <a:r>
              <a:rPr lang="nl-NL" dirty="0" err="1" smtClean="0"/>
              <a:t>alveolaris</a:t>
            </a:r>
            <a:r>
              <a:rPr lang="nl-NL" dirty="0" smtClean="0"/>
              <a:t> </a:t>
            </a:r>
          </a:p>
          <a:p>
            <a:r>
              <a:rPr lang="nl-NL" dirty="0" smtClean="0"/>
              <a:t>Dit is het </a:t>
            </a:r>
            <a:r>
              <a:rPr lang="nl-NL" dirty="0" err="1" smtClean="0"/>
              <a:t>tanddragende</a:t>
            </a:r>
            <a:r>
              <a:rPr lang="nl-NL" dirty="0" smtClean="0"/>
              <a:t> deel van de kaken</a:t>
            </a:r>
          </a:p>
          <a:p>
            <a:r>
              <a:rPr lang="nl-NL" dirty="0" smtClean="0"/>
              <a:t>Het element wordt in de </a:t>
            </a:r>
            <a:r>
              <a:rPr lang="nl-NL" dirty="0" err="1" smtClean="0"/>
              <a:t>alveole</a:t>
            </a:r>
            <a:r>
              <a:rPr lang="nl-NL" dirty="0" smtClean="0"/>
              <a:t> (tandkas) stevig op zijn plek verankerd door het wortelvlies</a:t>
            </a:r>
          </a:p>
          <a:p>
            <a:r>
              <a:rPr lang="nl-NL" dirty="0" smtClean="0"/>
              <a:t>Dit wortelvlies noem je ook wel </a:t>
            </a:r>
            <a:r>
              <a:rPr lang="nl-NL" i="1" dirty="0" smtClean="0"/>
              <a:t>ligamentum parodontale</a:t>
            </a:r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nl-NL" dirty="0" smtClean="0"/>
              <a:t>Bevestiging in het kaakbot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612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590221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Wortelvlies bestaat uit stevige collagene vezels</a:t>
            </a:r>
          </a:p>
          <a:p>
            <a:r>
              <a:rPr lang="nl-NL" dirty="0" smtClean="0"/>
              <a:t>Deze zitten aan de tandzijde in het wortelcement vast</a:t>
            </a:r>
          </a:p>
          <a:p>
            <a:r>
              <a:rPr lang="nl-NL" dirty="0" smtClean="0"/>
              <a:t>Van daaruit lopen ze naar het kaakbot van de tandkas.</a:t>
            </a:r>
          </a:p>
          <a:p>
            <a:r>
              <a:rPr lang="nl-NL" dirty="0" smtClean="0"/>
              <a:t>Door de bevestiging met collagene vezels is het element verend vastgemaakt in de </a:t>
            </a:r>
            <a:r>
              <a:rPr lang="nl-NL" dirty="0" err="1" smtClean="0"/>
              <a:t>alveole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2" t="9196" r="9631" b="3935"/>
          <a:stretch/>
        </p:blipFill>
        <p:spPr>
          <a:xfrm>
            <a:off x="4655184" y="2204864"/>
            <a:ext cx="4378060" cy="3322479"/>
          </a:xfrm>
        </p:spPr>
      </p:pic>
      <p:sp>
        <p:nvSpPr>
          <p:cNvPr id="6" name="Tekstvak 5"/>
          <p:cNvSpPr txBox="1"/>
          <p:nvPr/>
        </p:nvSpPr>
        <p:spPr>
          <a:xfrm>
            <a:off x="4860032" y="1484784"/>
            <a:ext cx="3299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Bevestiging element in kaakbot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665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412776"/>
            <a:ext cx="5544616" cy="4594515"/>
          </a:xfrm>
        </p:spPr>
        <p:txBody>
          <a:bodyPr>
            <a:normAutofit fontScale="70000" lnSpcReduction="20000"/>
          </a:bodyPr>
          <a:lstStyle/>
          <a:p>
            <a:r>
              <a:rPr lang="nl-NL" b="1" dirty="0" err="1" smtClean="0"/>
              <a:t>Alveole</a:t>
            </a:r>
            <a:r>
              <a:rPr lang="nl-NL" dirty="0" smtClean="0"/>
              <a:t> = tandkas</a:t>
            </a:r>
          </a:p>
          <a:p>
            <a:r>
              <a:rPr lang="nl-NL" b="1" dirty="0" err="1" smtClean="0"/>
              <a:t>Processes</a:t>
            </a:r>
            <a:r>
              <a:rPr lang="nl-NL" b="1" dirty="0" smtClean="0"/>
              <a:t> </a:t>
            </a:r>
            <a:r>
              <a:rPr lang="nl-NL" b="1" dirty="0" err="1" smtClean="0"/>
              <a:t>alveolaris</a:t>
            </a:r>
            <a:r>
              <a:rPr lang="nl-NL" b="1" dirty="0" smtClean="0"/>
              <a:t> </a:t>
            </a:r>
            <a:r>
              <a:rPr lang="nl-NL" dirty="0" smtClean="0"/>
              <a:t>= gedeelte waarin de elementen staan</a:t>
            </a:r>
          </a:p>
          <a:p>
            <a:r>
              <a:rPr lang="nl-NL" b="1" dirty="0" err="1"/>
              <a:t>Ligimentum</a:t>
            </a:r>
            <a:r>
              <a:rPr lang="nl-NL" b="1" dirty="0"/>
              <a:t> parodontale </a:t>
            </a:r>
            <a:r>
              <a:rPr lang="nl-NL" dirty="0"/>
              <a:t>= </a:t>
            </a:r>
            <a:r>
              <a:rPr lang="nl-NL" dirty="0" smtClean="0"/>
              <a:t>wortelvlies</a:t>
            </a:r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r>
              <a:rPr lang="nl-NL" dirty="0" smtClean="0"/>
              <a:t>Deze steunvezels dienen als schokdempers op kauwkrachten op te vangen en bestaat uit </a:t>
            </a:r>
            <a:r>
              <a:rPr lang="nl-NL" dirty="0" err="1" smtClean="0"/>
              <a:t>collegene</a:t>
            </a:r>
            <a:r>
              <a:rPr lang="nl-NL" dirty="0" smtClean="0"/>
              <a:t> vezels:</a:t>
            </a:r>
          </a:p>
          <a:p>
            <a:r>
              <a:rPr lang="nl-NL" dirty="0" smtClean="0"/>
              <a:t>Vezels van het wortelvlies dienen ook voor het registreren van de kauwkracht</a:t>
            </a:r>
          </a:p>
          <a:p>
            <a:r>
              <a:rPr lang="nl-NL" dirty="0" smtClean="0"/>
              <a:t>Wanneer de kauwkracht te groot wordt geeft het een pijnsignaal af aan de hersenen</a:t>
            </a:r>
          </a:p>
          <a:p>
            <a:r>
              <a:rPr lang="nl-NL" dirty="0" smtClean="0"/>
              <a:t>Dan zorgt de pijnprikkel ervoor dat de kauwbewegingen stoppen </a:t>
            </a:r>
          </a:p>
          <a:p>
            <a:r>
              <a:rPr lang="nl-NL" dirty="0" smtClean="0"/>
              <a:t>Dit om het element te beschermen tegen overbelasting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Bevestiging van het element </a:t>
            </a:r>
            <a:br>
              <a:rPr lang="nl-NL" dirty="0" smtClean="0"/>
            </a:br>
            <a:r>
              <a:rPr lang="nl-NL" dirty="0"/>
              <a:t> </a:t>
            </a:r>
            <a:r>
              <a:rPr lang="nl-NL" dirty="0" smtClean="0"/>
              <a:t>        in het kaakbot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09988"/>
            <a:ext cx="2962734" cy="176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86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6563072" cy="5950261"/>
          </a:xfrm>
        </p:spPr>
        <p:txBody>
          <a:bodyPr>
            <a:normAutofit/>
          </a:bodyPr>
          <a:lstStyle/>
          <a:p>
            <a:r>
              <a:rPr lang="nl-NL" dirty="0" smtClean="0"/>
              <a:t>Steunweefsel van het gebit zijn:</a:t>
            </a:r>
          </a:p>
          <a:p>
            <a:pPr marL="109728" indent="0">
              <a:buNone/>
            </a:pPr>
            <a:r>
              <a:rPr lang="nl-NL" dirty="0" smtClean="0"/>
              <a:t>Wortelvlies, wortelcement en kaakbot </a:t>
            </a:r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r>
              <a:rPr lang="nl-NL" dirty="0" smtClean="0"/>
              <a:t>Het hele complex van steunweefsels noem je het </a:t>
            </a:r>
            <a:r>
              <a:rPr lang="nl-NL" dirty="0" smtClean="0">
                <a:solidFill>
                  <a:schemeClr val="bg1"/>
                </a:solidFill>
              </a:rPr>
              <a:t>parodontium</a:t>
            </a:r>
          </a:p>
          <a:p>
            <a:pPr marL="109728" indent="0">
              <a:buNone/>
            </a:pPr>
            <a:r>
              <a:rPr lang="nl-NL" dirty="0" smtClean="0"/>
              <a:t>Parodontium wordt onderverdeeld in:</a:t>
            </a:r>
          </a:p>
          <a:p>
            <a:r>
              <a:rPr lang="nl-NL" dirty="0" smtClean="0"/>
              <a:t>- tandvlees (</a:t>
            </a:r>
            <a:r>
              <a:rPr lang="nl-NL" dirty="0" err="1" smtClean="0"/>
              <a:t>gingiva</a:t>
            </a:r>
            <a:r>
              <a:rPr lang="nl-NL" dirty="0" smtClean="0"/>
              <a:t>)</a:t>
            </a:r>
          </a:p>
          <a:p>
            <a:r>
              <a:rPr lang="nl-NL" dirty="0" smtClean="0"/>
              <a:t>- bevestigingsapparaat (wortelvlies, wortelcement en kaakbot)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41" t="11459" r="15376" b="12532"/>
          <a:stretch/>
        </p:blipFill>
        <p:spPr>
          <a:xfrm>
            <a:off x="6228184" y="3717032"/>
            <a:ext cx="2691813" cy="2046265"/>
          </a:xfrm>
        </p:spPr>
      </p:pic>
    </p:spTree>
    <p:extLst>
      <p:ext uri="{BB962C8B-B14F-4D97-AF65-F5344CB8AC3E}">
        <p14:creationId xmlns:p14="http://schemas.microsoft.com/office/powerpoint/2010/main" val="263084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Parodontium van een premolaar</a:t>
            </a:r>
            <a:br>
              <a:rPr lang="nl-NL" dirty="0"/>
            </a:br>
            <a:endParaRPr lang="nl-N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12684"/>
            <a:ext cx="4038600" cy="306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253" y="2780928"/>
            <a:ext cx="2736304" cy="200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084168" y="220486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Lipbandje</a:t>
            </a:r>
          </a:p>
        </p:txBody>
      </p:sp>
    </p:spTree>
    <p:extLst>
      <p:ext uri="{BB962C8B-B14F-4D97-AF65-F5344CB8AC3E}">
        <p14:creationId xmlns:p14="http://schemas.microsoft.com/office/powerpoint/2010/main" val="2312036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pPr marL="109728" indent="0">
              <a:buNone/>
            </a:pPr>
            <a:r>
              <a:rPr lang="nl-NL" b="1" dirty="0" smtClean="0"/>
              <a:t>De functie van dit bevestigingsapparaat is het vasthouden en elementen!</a:t>
            </a:r>
          </a:p>
          <a:p>
            <a:r>
              <a:rPr lang="nl-NL" dirty="0" smtClean="0"/>
              <a:t>Het speelt ook een rol bij vorming van nieuwe weefselcellen voor wortelcement collagene vezels en het kaakbot.</a:t>
            </a:r>
          </a:p>
          <a:p>
            <a:r>
              <a:rPr lang="nl-NL" dirty="0" smtClean="0"/>
              <a:t>Het bevestigingsapparaat is in staat wanneer er cellen van deze weefsels verloren zijn gegaan, nieuwe cellen te produceren</a:t>
            </a:r>
          </a:p>
          <a:p>
            <a:r>
              <a:rPr lang="nl-NL" dirty="0" smtClean="0"/>
              <a:t>Zo worden de oude vervangen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965" r="4030" b="24272"/>
          <a:stretch/>
        </p:blipFill>
        <p:spPr>
          <a:xfrm>
            <a:off x="2051720" y="4816840"/>
            <a:ext cx="6120680" cy="203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5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l-NL" dirty="0" smtClean="0"/>
          </a:p>
          <a:p>
            <a:r>
              <a:rPr lang="nl-NL" dirty="0" smtClean="0"/>
              <a:t>Elk element bestaat uit verschillende delen</a:t>
            </a:r>
          </a:p>
          <a:p>
            <a:r>
              <a:rPr lang="nl-NL" dirty="0" smtClean="0"/>
              <a:t>Kroon is bedekt met glazuur</a:t>
            </a:r>
          </a:p>
          <a:p>
            <a:r>
              <a:rPr lang="nl-NL" dirty="0" smtClean="0"/>
              <a:t>Glazuur is het hardste materiaal wat zich in het lichaam bevindt</a:t>
            </a:r>
          </a:p>
          <a:p>
            <a:r>
              <a:rPr lang="nl-NL" dirty="0" smtClean="0"/>
              <a:t>Nadat glazuur geheel is verkalkt bestaat het voor </a:t>
            </a:r>
            <a:r>
              <a:rPr lang="nl-NL" u="sng" dirty="0" smtClean="0"/>
              <a:t>95% uit niet-organisch materiaal </a:t>
            </a:r>
            <a:r>
              <a:rPr lang="nl-NL" dirty="0" smtClean="0"/>
              <a:t>(mineralen)</a:t>
            </a:r>
          </a:p>
          <a:p>
            <a:r>
              <a:rPr lang="nl-NL" dirty="0" smtClean="0"/>
              <a:t>Glazuur  vormt een beschermende laag aan de buitenkant van de kroon</a:t>
            </a:r>
          </a:p>
          <a:p>
            <a:r>
              <a:rPr lang="nl-NL" dirty="0" smtClean="0"/>
              <a:t>Element kan zo kauwkrachten weerstaan en wordt beschermd tegen schadelijk invloeden van buitenaf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000" dirty="0" smtClean="0"/>
              <a:t>H2 </a:t>
            </a:r>
            <a:br>
              <a:rPr lang="nl-NL" sz="3000" dirty="0" smtClean="0"/>
            </a:br>
            <a:r>
              <a:rPr lang="nl-NL" sz="3000" dirty="0" smtClean="0"/>
              <a:t>Bouw en bevestiging van de gebitselementen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15502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r>
              <a:rPr lang="nl-NL" dirty="0" smtClean="0"/>
              <a:t>Het tandvlees (</a:t>
            </a:r>
            <a:r>
              <a:rPr lang="nl-NL" dirty="0" err="1" smtClean="0"/>
              <a:t>gingiva</a:t>
            </a:r>
            <a:r>
              <a:rPr lang="nl-NL" dirty="0" smtClean="0"/>
              <a:t>) wordt onderverdeeld in 2 delen</a:t>
            </a:r>
          </a:p>
          <a:p>
            <a:r>
              <a:rPr lang="nl-NL" b="1" dirty="0" smtClean="0"/>
              <a:t>Vrije en vaste </a:t>
            </a:r>
            <a:r>
              <a:rPr lang="nl-NL" b="1" dirty="0" err="1" smtClean="0"/>
              <a:t>gingiva</a:t>
            </a:r>
            <a:endParaRPr lang="nl-NL" b="1" dirty="0" smtClean="0"/>
          </a:p>
          <a:p>
            <a:r>
              <a:rPr lang="nl-NL" dirty="0" smtClean="0"/>
              <a:t>Vrije </a:t>
            </a:r>
            <a:r>
              <a:rPr lang="nl-NL" dirty="0" err="1" smtClean="0"/>
              <a:t>gingiva</a:t>
            </a:r>
            <a:r>
              <a:rPr lang="nl-NL" dirty="0" smtClean="0"/>
              <a:t> loopt vanaf de bovenste tandvleesrand tot aan de bodem van de </a:t>
            </a:r>
            <a:r>
              <a:rPr lang="nl-NL" dirty="0" err="1" smtClean="0"/>
              <a:t>sulcus</a:t>
            </a:r>
            <a:endParaRPr lang="nl-NL" dirty="0" smtClean="0"/>
          </a:p>
          <a:p>
            <a:r>
              <a:rPr lang="nl-NL" b="1" dirty="0" err="1" smtClean="0"/>
              <a:t>Sulcus</a:t>
            </a:r>
            <a:r>
              <a:rPr lang="nl-NL" dirty="0" smtClean="0"/>
              <a:t> is de ruimte tussen de vrije </a:t>
            </a:r>
            <a:r>
              <a:rPr lang="nl-NL" dirty="0" err="1" smtClean="0"/>
              <a:t>gingiva</a:t>
            </a:r>
            <a:r>
              <a:rPr lang="nl-NL" dirty="0" smtClean="0"/>
              <a:t> en het gebitselement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nl-NL" dirty="0" smtClean="0"/>
              <a:t>De </a:t>
            </a:r>
            <a:r>
              <a:rPr lang="nl-NL" dirty="0" err="1" smtClean="0"/>
              <a:t>gingiva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72" t="12782" r="15970" b="50449"/>
          <a:stretch/>
        </p:blipFill>
        <p:spPr>
          <a:xfrm>
            <a:off x="4499992" y="4509120"/>
            <a:ext cx="4112141" cy="19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620688"/>
            <a:ext cx="8291264" cy="5703912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De gezonde </a:t>
            </a:r>
            <a:r>
              <a:rPr lang="nl-NL" b="1" dirty="0" err="1" smtClean="0"/>
              <a:t>sulcus</a:t>
            </a:r>
            <a:r>
              <a:rPr lang="nl-NL" dirty="0" smtClean="0"/>
              <a:t> max. 3 mm diep</a:t>
            </a:r>
          </a:p>
          <a:p>
            <a:r>
              <a:rPr lang="nl-NL" dirty="0" smtClean="0"/>
              <a:t>In de </a:t>
            </a:r>
            <a:r>
              <a:rPr lang="nl-NL" b="1" dirty="0" smtClean="0"/>
              <a:t>approximale ruimtes </a:t>
            </a:r>
            <a:r>
              <a:rPr lang="nl-NL" dirty="0" smtClean="0"/>
              <a:t>tussen de elementen noem je de vrije </a:t>
            </a:r>
            <a:r>
              <a:rPr lang="nl-NL" dirty="0" err="1" smtClean="0"/>
              <a:t>gingiva</a:t>
            </a:r>
            <a:r>
              <a:rPr lang="nl-NL" dirty="0" smtClean="0"/>
              <a:t> de </a:t>
            </a:r>
            <a:r>
              <a:rPr lang="nl-NL" b="1" dirty="0" smtClean="0"/>
              <a:t>interdentale papil</a:t>
            </a:r>
          </a:p>
          <a:p>
            <a:endParaRPr lang="nl-NL" b="1" dirty="0"/>
          </a:p>
          <a:p>
            <a:endParaRPr lang="nl-NL" b="1" dirty="0" smtClean="0"/>
          </a:p>
          <a:p>
            <a:endParaRPr lang="nl-NL" b="1" dirty="0"/>
          </a:p>
          <a:p>
            <a:endParaRPr lang="nl-NL" b="1" dirty="0" smtClean="0"/>
          </a:p>
          <a:p>
            <a:endParaRPr lang="nl-NL" b="1" dirty="0"/>
          </a:p>
          <a:p>
            <a:endParaRPr lang="nl-NL" b="1" dirty="0" smtClean="0"/>
          </a:p>
          <a:p>
            <a:endParaRPr lang="nl-NL" b="1" dirty="0"/>
          </a:p>
          <a:p>
            <a:endParaRPr lang="nl-NL" b="1" dirty="0" smtClean="0"/>
          </a:p>
          <a:p>
            <a:endParaRPr lang="nl-NL" b="1" dirty="0" smtClean="0"/>
          </a:p>
          <a:p>
            <a:r>
              <a:rPr lang="nl-NL" dirty="0" smtClean="0"/>
              <a:t>De vrije </a:t>
            </a:r>
            <a:r>
              <a:rPr lang="nl-NL" dirty="0" err="1" smtClean="0"/>
              <a:t>gingiva</a:t>
            </a:r>
            <a:r>
              <a:rPr lang="nl-NL" dirty="0" smtClean="0"/>
              <a:t> en de papil zijn lichtroze van kleur</a:t>
            </a:r>
          </a:p>
          <a:p>
            <a:r>
              <a:rPr lang="nl-NL" dirty="0" smtClean="0"/>
              <a:t>Sinasappel </a:t>
            </a:r>
            <a:r>
              <a:rPr lang="nl-NL" dirty="0"/>
              <a:t>effect vaste </a:t>
            </a:r>
            <a:r>
              <a:rPr lang="nl-NL" dirty="0" err="1"/>
              <a:t>gingiva</a:t>
            </a:r>
            <a:endParaRPr lang="nl-NL" dirty="0"/>
          </a:p>
          <a:p>
            <a:endParaRPr lang="nl-NL" dirty="0" smtClean="0"/>
          </a:p>
          <a:p>
            <a:r>
              <a:rPr lang="nl-NL" b="1" dirty="0" smtClean="0"/>
              <a:t>Mucosa</a:t>
            </a:r>
            <a:r>
              <a:rPr lang="nl-NL" dirty="0" smtClean="0"/>
              <a:t> = slijmvlies</a:t>
            </a:r>
          </a:p>
          <a:p>
            <a:pPr marL="109728" indent="0">
              <a:buNone/>
            </a:pPr>
            <a:r>
              <a:rPr lang="nl-NL" dirty="0" smtClean="0"/>
              <a:t>  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17" t="33165" r="2835" b="24472"/>
          <a:stretch/>
        </p:blipFill>
        <p:spPr>
          <a:xfrm>
            <a:off x="3275856" y="1772816"/>
            <a:ext cx="3607049" cy="226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7544" y="836712"/>
            <a:ext cx="7488832" cy="5518213"/>
          </a:xfrm>
        </p:spPr>
        <p:txBody>
          <a:bodyPr>
            <a:normAutofit/>
          </a:bodyPr>
          <a:lstStyle/>
          <a:p>
            <a:r>
              <a:rPr lang="nl-NL" sz="2400" dirty="0" smtClean="0"/>
              <a:t>Vaste </a:t>
            </a:r>
            <a:r>
              <a:rPr lang="nl-NL" sz="2400" dirty="0" err="1" smtClean="0"/>
              <a:t>gingiva</a:t>
            </a:r>
            <a:r>
              <a:rPr lang="nl-NL" sz="2400" dirty="0" smtClean="0"/>
              <a:t> loopt vanaf de bodem van de </a:t>
            </a:r>
            <a:r>
              <a:rPr lang="nl-NL" sz="2400" dirty="0" err="1" smtClean="0"/>
              <a:t>sulcus</a:t>
            </a:r>
            <a:r>
              <a:rPr lang="nl-NL" sz="2400" dirty="0" smtClean="0"/>
              <a:t> tot aan de mucosa</a:t>
            </a:r>
          </a:p>
          <a:p>
            <a:r>
              <a:rPr lang="nl-NL" sz="2400" dirty="0" smtClean="0"/>
              <a:t>Mucosa is het </a:t>
            </a:r>
            <a:r>
              <a:rPr lang="nl-NL" sz="2400" b="1" dirty="0" smtClean="0"/>
              <a:t>beweeglijke</a:t>
            </a:r>
            <a:r>
              <a:rPr lang="nl-NL" sz="2400" dirty="0" smtClean="0"/>
              <a:t> slijmvlies dat de binnenkant van de mondholte bedekt</a:t>
            </a:r>
          </a:p>
          <a:p>
            <a:r>
              <a:rPr lang="nl-NL" sz="2400" dirty="0" smtClean="0"/>
              <a:t>Mucosa heeft een dieprode kleur en is goed doorbloed (rode kleur)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55" b="18176"/>
          <a:stretch/>
        </p:blipFill>
        <p:spPr>
          <a:xfrm>
            <a:off x="2411760" y="3284984"/>
            <a:ext cx="4267430" cy="2664296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7664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Mucosa = slijmvlies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149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7544" y="620688"/>
            <a:ext cx="7848872" cy="5734237"/>
          </a:xfrm>
        </p:spPr>
        <p:txBody>
          <a:bodyPr>
            <a:normAutofit/>
          </a:bodyPr>
          <a:lstStyle/>
          <a:p>
            <a:r>
              <a:rPr lang="nl-NL" dirty="0" smtClean="0"/>
              <a:t>Vaste </a:t>
            </a:r>
            <a:r>
              <a:rPr lang="nl-NL" dirty="0" err="1" smtClean="0"/>
              <a:t>gingiva</a:t>
            </a:r>
            <a:r>
              <a:rPr lang="nl-NL" dirty="0" smtClean="0"/>
              <a:t> is stevig bevestigd aan wortelcement en kaakbot.</a:t>
            </a:r>
          </a:p>
          <a:p>
            <a:r>
              <a:rPr lang="nl-NL" dirty="0" smtClean="0"/>
              <a:t>Dit door netwerk van collagene vezels</a:t>
            </a:r>
          </a:p>
          <a:p>
            <a:r>
              <a:rPr lang="nl-NL" dirty="0" smtClean="0"/>
              <a:t>Aanwezigheid van deze vezels is zichtbaar door </a:t>
            </a:r>
            <a:r>
              <a:rPr lang="nl-NL" b="1" dirty="0" smtClean="0"/>
              <a:t>gestippeld</a:t>
            </a:r>
            <a:r>
              <a:rPr lang="nl-NL" dirty="0" smtClean="0"/>
              <a:t> uiterlijk van de vaste </a:t>
            </a:r>
            <a:r>
              <a:rPr lang="nl-NL" dirty="0" err="1" smtClean="0"/>
              <a:t>gingiva</a:t>
            </a:r>
            <a:r>
              <a:rPr lang="nl-NL" dirty="0" smtClean="0"/>
              <a:t> (sinaasappel)</a:t>
            </a:r>
          </a:p>
          <a:p>
            <a:r>
              <a:rPr lang="nl-NL" dirty="0" smtClean="0"/>
              <a:t>Vaste </a:t>
            </a:r>
            <a:r>
              <a:rPr lang="nl-NL" dirty="0" err="1" smtClean="0"/>
              <a:t>gingiva</a:t>
            </a:r>
            <a:r>
              <a:rPr lang="nl-NL" dirty="0" smtClean="0"/>
              <a:t> is zichtbaar als een </a:t>
            </a:r>
            <a:r>
              <a:rPr lang="nl-NL" b="1" dirty="0" smtClean="0"/>
              <a:t>bleke</a:t>
            </a:r>
            <a:r>
              <a:rPr lang="nl-NL" dirty="0" smtClean="0"/>
              <a:t> horizontale band met een breedte van </a:t>
            </a:r>
          </a:p>
          <a:p>
            <a:pPr marL="109728" indent="0">
              <a:buNone/>
            </a:pPr>
            <a:r>
              <a:rPr lang="nl-NL" dirty="0"/>
              <a:t> </a:t>
            </a:r>
            <a:r>
              <a:rPr lang="nl-NL" dirty="0" smtClean="0"/>
              <a:t>                </a:t>
            </a:r>
            <a:r>
              <a:rPr lang="nl-NL" dirty="0" err="1" smtClean="0"/>
              <a:t>ca</a:t>
            </a:r>
            <a:r>
              <a:rPr lang="nl-NL" dirty="0" smtClean="0"/>
              <a:t> 1-9 mm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99" b="16915"/>
          <a:stretch/>
        </p:blipFill>
        <p:spPr>
          <a:xfrm>
            <a:off x="4572000" y="4293096"/>
            <a:ext cx="3394222" cy="2144774"/>
          </a:xfrm>
        </p:spPr>
      </p:pic>
    </p:spTree>
    <p:extLst>
      <p:ext uri="{BB962C8B-B14F-4D97-AF65-F5344CB8AC3E}">
        <p14:creationId xmlns:p14="http://schemas.microsoft.com/office/powerpoint/2010/main" val="274071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Pocketsonde op basistray?</a:t>
            </a:r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Nu even in het echt!</a:t>
            </a: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350286" cy="436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3200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78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Maken en bespreken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Huiswerk:</a:t>
            </a:r>
          </a:p>
          <a:p>
            <a:pPr marL="109728" indent="0">
              <a:buNone/>
            </a:pPr>
            <a:r>
              <a:rPr lang="nl-NL" dirty="0" smtClean="0"/>
              <a:t>Begrippenlijst</a:t>
            </a:r>
          </a:p>
          <a:p>
            <a:pPr marL="109728" indent="0">
              <a:buNone/>
            </a:pPr>
            <a:r>
              <a:rPr lang="nl-NL" dirty="0" smtClean="0"/>
              <a:t>Samenvatting</a:t>
            </a:r>
          </a:p>
          <a:p>
            <a:pPr marL="109728" indent="0">
              <a:buNone/>
            </a:pPr>
            <a:r>
              <a:rPr lang="nl-NL" dirty="0" smtClean="0"/>
              <a:t>Studievragen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Verdiepingsopdracht</a:t>
            </a:r>
            <a:endParaRPr lang="nl-NL" dirty="0"/>
          </a:p>
        </p:txBody>
      </p:sp>
      <p:pic>
        <p:nvPicPr>
          <p:cNvPr id="8194" name="Picture 2" descr="C:\Users\j.vandenberg\AppData\Local\Microsoft\Windows\Temporary Internet Files\Content.IE5\1YD9OUGM\huiswerk-maken-1355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855" y="1412776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j.vandenberg\AppData\Local\Microsoft\Windows\Temporary Internet Files\Content.IE5\0G2CAPQQ\nadenke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55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7427168" cy="3816424"/>
          </a:xfrm>
        </p:spPr>
        <p:txBody>
          <a:bodyPr>
            <a:normAutofit fontScale="85000" lnSpcReduction="10000"/>
          </a:bodyPr>
          <a:lstStyle/>
          <a:p>
            <a:r>
              <a:rPr lang="nl-NL" dirty="0" smtClean="0"/>
              <a:t>De knobbelpunt is het glazuur 2,5 mm dik</a:t>
            </a:r>
          </a:p>
          <a:p>
            <a:r>
              <a:rPr lang="nl-NL" dirty="0" smtClean="0"/>
              <a:t>Van knobbelpunt naar tandhals wordt het glazuur steeds dunner</a:t>
            </a:r>
          </a:p>
          <a:p>
            <a:r>
              <a:rPr lang="nl-NL" dirty="0" smtClean="0"/>
              <a:t>Bij </a:t>
            </a:r>
            <a:r>
              <a:rPr lang="nl-NL" b="1" u="sng" dirty="0" smtClean="0"/>
              <a:t>glazuur-cementgrens</a:t>
            </a:r>
            <a:r>
              <a:rPr lang="nl-NL" dirty="0" smtClean="0"/>
              <a:t> is het glazuur nog maar een mespunt dik</a:t>
            </a:r>
          </a:p>
          <a:p>
            <a:r>
              <a:rPr lang="nl-NL" dirty="0" smtClean="0"/>
              <a:t>Kleur van het glazuur is afhankelijk van de dikte</a:t>
            </a:r>
          </a:p>
          <a:p>
            <a:r>
              <a:rPr lang="nl-NL" dirty="0" smtClean="0"/>
              <a:t>Waar glazuur dik is heeft het een witte kleur</a:t>
            </a:r>
          </a:p>
          <a:p>
            <a:r>
              <a:rPr lang="nl-NL" dirty="0" smtClean="0"/>
              <a:t>Waar glazuur dunner is schemert het dentine door en is </a:t>
            </a:r>
            <a:r>
              <a:rPr lang="nl-NL" dirty="0" err="1" smtClean="0"/>
              <a:t>geel-wit</a:t>
            </a:r>
            <a:r>
              <a:rPr lang="nl-NL" dirty="0" smtClean="0"/>
              <a:t> van kleur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602" r="42073" b="19318"/>
          <a:stretch/>
        </p:blipFill>
        <p:spPr>
          <a:xfrm>
            <a:off x="3131841" y="188641"/>
            <a:ext cx="2160240" cy="1701306"/>
          </a:xfrm>
        </p:spPr>
      </p:pic>
      <p:sp>
        <p:nvSpPr>
          <p:cNvPr id="4" name="Tekstvak 3"/>
          <p:cNvSpPr txBox="1"/>
          <p:nvPr/>
        </p:nvSpPr>
        <p:spPr>
          <a:xfrm>
            <a:off x="1907704" y="980728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GLAZUUR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7931224" cy="5662229"/>
          </a:xfrm>
        </p:spPr>
        <p:txBody>
          <a:bodyPr>
            <a:normAutofit/>
          </a:bodyPr>
          <a:lstStyle/>
          <a:p>
            <a:r>
              <a:rPr lang="nl-NL" dirty="0" smtClean="0"/>
              <a:t>Slijten naar mate je je veroudert</a:t>
            </a:r>
          </a:p>
          <a:p>
            <a:r>
              <a:rPr lang="nl-NL" dirty="0" smtClean="0"/>
              <a:t>Glazuurlaag steeds dunner</a:t>
            </a:r>
          </a:p>
          <a:p>
            <a:r>
              <a:rPr lang="nl-NL" dirty="0"/>
              <a:t>D</a:t>
            </a:r>
            <a:r>
              <a:rPr lang="nl-NL" dirty="0" smtClean="0"/>
              <a:t>oor inwerking van zuren wordt het glazuur dunner </a:t>
            </a:r>
          </a:p>
          <a:p>
            <a:r>
              <a:rPr lang="nl-NL" dirty="0" smtClean="0"/>
              <a:t>Zo kan </a:t>
            </a:r>
            <a:r>
              <a:rPr lang="nl-NL" b="1" u="sng" dirty="0" smtClean="0"/>
              <a:t>cariës</a:t>
            </a:r>
            <a:r>
              <a:rPr lang="nl-NL" dirty="0" smtClean="0"/>
              <a:t> (gaatjes) ontstaan</a:t>
            </a:r>
          </a:p>
          <a:p>
            <a:r>
              <a:rPr lang="nl-NL" dirty="0" smtClean="0"/>
              <a:t>Het glazuur kan </a:t>
            </a:r>
            <a:r>
              <a:rPr lang="nl-NL" dirty="0" smtClean="0"/>
              <a:t>door </a:t>
            </a:r>
            <a:r>
              <a:rPr lang="nl-NL" dirty="0" smtClean="0"/>
              <a:t>fluoride toediening gevuld (verstevigd) worden</a:t>
            </a:r>
            <a:r>
              <a:rPr lang="nl-NL" dirty="0"/>
              <a:t> (</a:t>
            </a:r>
            <a:r>
              <a:rPr lang="nl-NL" dirty="0" smtClean="0"/>
              <a:t>ingebouwd in het glazuur)</a:t>
            </a:r>
          </a:p>
          <a:p>
            <a:r>
              <a:rPr lang="nl-NL" dirty="0" smtClean="0"/>
              <a:t>Door toedienen fluoride wordt glazuur harder en sterker</a:t>
            </a:r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226140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724128" y="4797152"/>
            <a:ext cx="1739115" cy="181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41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590221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/>
              <a:t>Glazuur wordt hierdoor harder </a:t>
            </a:r>
            <a:r>
              <a:rPr lang="nl-NL" dirty="0"/>
              <a:t>en </a:t>
            </a:r>
            <a:r>
              <a:rPr lang="nl-NL" dirty="0" smtClean="0"/>
              <a:t>sterker</a:t>
            </a:r>
          </a:p>
          <a:p>
            <a:r>
              <a:rPr lang="nl-NL" dirty="0" smtClean="0"/>
              <a:t>Zo is er ook minder kans op gaatjes</a:t>
            </a:r>
          </a:p>
          <a:p>
            <a:r>
              <a:rPr lang="nl-NL" dirty="0" smtClean="0"/>
              <a:t>Glazuur wordt gevormd door speciale cellen</a:t>
            </a:r>
          </a:p>
          <a:p>
            <a:r>
              <a:rPr lang="nl-NL" dirty="0" smtClean="0"/>
              <a:t>Deze heten </a:t>
            </a:r>
            <a:r>
              <a:rPr lang="nl-NL" b="1" u="sng" dirty="0" err="1" smtClean="0"/>
              <a:t>ameloblasten</a:t>
            </a:r>
            <a:endParaRPr lang="nl-NL" b="1" u="sng" dirty="0" smtClean="0"/>
          </a:p>
          <a:p>
            <a:r>
              <a:rPr lang="nl-NL" dirty="0" smtClean="0"/>
              <a:t>Als de cellen hun taak hebben volbracht sterven ze af</a:t>
            </a:r>
          </a:p>
          <a:p>
            <a:r>
              <a:rPr lang="nl-NL" dirty="0" smtClean="0"/>
              <a:t>Later kan er geen nieuw glazuur meer gevormd worden</a:t>
            </a:r>
          </a:p>
          <a:p>
            <a:r>
              <a:rPr lang="nl-NL" dirty="0" smtClean="0"/>
              <a:t>Kapot glazuur is door het lichaam niet meer te repareren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374197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/>
              <a:t>Fluoride </a:t>
            </a:r>
            <a:r>
              <a:rPr lang="nl-NL" dirty="0" smtClean="0"/>
              <a:t>applicatie?</a:t>
            </a:r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2768600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87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09200"/>
          </a:xfrm>
        </p:spPr>
        <p:txBody>
          <a:bodyPr>
            <a:normAutofit/>
          </a:bodyPr>
          <a:lstStyle/>
          <a:p>
            <a:r>
              <a:rPr lang="nl-NL" dirty="0"/>
              <a:t>V</a:t>
            </a:r>
            <a:r>
              <a:rPr lang="nl-NL" dirty="0" smtClean="0"/>
              <a:t>ormt het grootste deel van een element</a:t>
            </a:r>
          </a:p>
          <a:p>
            <a:r>
              <a:rPr lang="nl-NL" dirty="0" smtClean="0"/>
              <a:t>Vrijwel de hele wortel en deel van de kroon onder het glazuur bestaat uit dentine</a:t>
            </a:r>
          </a:p>
          <a:p>
            <a:r>
              <a:rPr lang="nl-NL" dirty="0" smtClean="0"/>
              <a:t>Middenin zit de </a:t>
            </a:r>
            <a:r>
              <a:rPr lang="nl-NL" b="1" dirty="0" err="1" smtClean="0"/>
              <a:t>pulpaholte</a:t>
            </a:r>
            <a:r>
              <a:rPr lang="nl-NL" dirty="0" smtClean="0"/>
              <a:t> (zenuwholte)</a:t>
            </a:r>
          </a:p>
          <a:p>
            <a:r>
              <a:rPr lang="nl-NL" dirty="0" smtClean="0"/>
              <a:t>Dentine heeft een andere samenstelling dan glazuur is zachter</a:t>
            </a:r>
          </a:p>
          <a:p>
            <a:r>
              <a:rPr lang="nl-NL" dirty="0"/>
              <a:t>B</a:t>
            </a:r>
            <a:r>
              <a:rPr lang="nl-NL" dirty="0" smtClean="0"/>
              <a:t>estaat voor 70% uit mineralen (glazuur 95%)</a:t>
            </a:r>
          </a:p>
          <a:p>
            <a:r>
              <a:rPr lang="nl-NL" dirty="0" smtClean="0"/>
              <a:t>Gele kleur</a:t>
            </a:r>
          </a:p>
          <a:p>
            <a:r>
              <a:rPr lang="nl-NL" dirty="0"/>
              <a:t>W</a:t>
            </a:r>
            <a:r>
              <a:rPr lang="nl-NL" dirty="0" smtClean="0"/>
              <a:t>aar glazuur en dentine tegen elkaar liggen heet de </a:t>
            </a:r>
            <a:r>
              <a:rPr lang="nl-NL" b="1" dirty="0" smtClean="0"/>
              <a:t>glazuur-dentine</a:t>
            </a:r>
            <a:r>
              <a:rPr lang="nl-NL" dirty="0" smtClean="0"/>
              <a:t> grens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nl-NL" dirty="0" smtClean="0"/>
              <a:t>Dentine = tandbeen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01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6192688" cy="5590221"/>
          </a:xfrm>
        </p:spPr>
        <p:txBody>
          <a:bodyPr>
            <a:normAutofit/>
          </a:bodyPr>
          <a:lstStyle/>
          <a:p>
            <a:r>
              <a:rPr lang="nl-NL" dirty="0" smtClean="0"/>
              <a:t>Dentine bestaat uit levend materiaal</a:t>
            </a:r>
          </a:p>
          <a:p>
            <a:r>
              <a:rPr lang="nl-NL" dirty="0" smtClean="0"/>
              <a:t>De </a:t>
            </a:r>
            <a:r>
              <a:rPr lang="nl-NL" b="1" dirty="0" err="1" smtClean="0">
                <a:solidFill>
                  <a:schemeClr val="bg1"/>
                </a:solidFill>
              </a:rPr>
              <a:t>odontoblasten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smtClean="0"/>
              <a:t>(cellen) vormen dentine</a:t>
            </a:r>
          </a:p>
          <a:p>
            <a:r>
              <a:rPr lang="nl-NL" dirty="0" smtClean="0"/>
              <a:t>Deze liggen in de </a:t>
            </a:r>
            <a:r>
              <a:rPr lang="nl-NL" dirty="0" err="1" smtClean="0"/>
              <a:t>pulpaholte</a:t>
            </a:r>
            <a:r>
              <a:rPr lang="nl-NL" dirty="0" smtClean="0"/>
              <a:t> tegen het dentine aan</a:t>
            </a:r>
          </a:p>
          <a:p>
            <a:r>
              <a:rPr lang="nl-NL" dirty="0" smtClean="0"/>
              <a:t>Aan de </a:t>
            </a:r>
            <a:r>
              <a:rPr lang="nl-NL" dirty="0" err="1" smtClean="0"/>
              <a:t>odontoblast</a:t>
            </a:r>
            <a:r>
              <a:rPr lang="nl-NL" dirty="0" smtClean="0"/>
              <a:t> zit een uitloper</a:t>
            </a:r>
          </a:p>
          <a:p>
            <a:r>
              <a:rPr lang="nl-NL" dirty="0" smtClean="0"/>
              <a:t>Gaat vanaf het cellichaam door het dentine heen tot aan het glazuur of wortelcement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76" t="23674" r="15038" b="9365"/>
          <a:stretch/>
        </p:blipFill>
        <p:spPr>
          <a:xfrm>
            <a:off x="6084168" y="404664"/>
            <a:ext cx="2821936" cy="2088232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5" t="7121" r="18413"/>
          <a:stretch/>
        </p:blipFill>
        <p:spPr bwMode="auto">
          <a:xfrm>
            <a:off x="6746789" y="2891481"/>
            <a:ext cx="1853514" cy="144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1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 fontScale="70000" lnSpcReduction="20000"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De </a:t>
            </a:r>
            <a:r>
              <a:rPr lang="nl-NL" b="1" dirty="0" err="1" smtClean="0"/>
              <a:t>odontoblastenuitloper</a:t>
            </a:r>
            <a:r>
              <a:rPr lang="nl-NL" dirty="0" smtClean="0"/>
              <a:t> bevat o/.a. zenuwcellen die naar de </a:t>
            </a:r>
            <a:r>
              <a:rPr lang="nl-NL" dirty="0" err="1" smtClean="0"/>
              <a:t>pulpa</a:t>
            </a:r>
            <a:r>
              <a:rPr lang="nl-NL" dirty="0" smtClean="0"/>
              <a:t> lopen</a:t>
            </a:r>
          </a:p>
          <a:p>
            <a:r>
              <a:rPr lang="nl-NL" dirty="0" smtClean="0"/>
              <a:t>In het dentine zijn microscopisch kleine kanaaltjes zichtbaar</a:t>
            </a:r>
          </a:p>
          <a:p>
            <a:r>
              <a:rPr lang="nl-NL" dirty="0" smtClean="0"/>
              <a:t>Hierin verlopen de </a:t>
            </a:r>
            <a:r>
              <a:rPr lang="nl-NL" dirty="0" err="1" smtClean="0"/>
              <a:t>odontoblastenuitlopers</a:t>
            </a:r>
            <a:endParaRPr lang="nl-NL" dirty="0" smtClean="0"/>
          </a:p>
          <a:p>
            <a:r>
              <a:rPr lang="nl-NL" dirty="0" smtClean="0"/>
              <a:t>Deze kanaaltjes heten de </a:t>
            </a:r>
            <a:r>
              <a:rPr lang="nl-NL" b="1" dirty="0" smtClean="0"/>
              <a:t>kanaaltjes van </a:t>
            </a:r>
            <a:r>
              <a:rPr lang="nl-NL" b="1" dirty="0" err="1" smtClean="0"/>
              <a:t>Tomes</a:t>
            </a:r>
            <a:r>
              <a:rPr lang="nl-NL" b="1" dirty="0" smtClean="0"/>
              <a:t> </a:t>
            </a:r>
          </a:p>
          <a:p>
            <a:r>
              <a:rPr lang="nl-NL" b="1" i="1" dirty="0"/>
              <a:t> </a:t>
            </a:r>
            <a:r>
              <a:rPr lang="nl-NL" b="1" i="1" dirty="0" smtClean="0"/>
              <a:t>                                     </a:t>
            </a:r>
            <a:r>
              <a:rPr lang="nl-NL" i="1" dirty="0" smtClean="0"/>
              <a:t>(uitgang wortelcement)</a:t>
            </a:r>
          </a:p>
          <a:p>
            <a:pPr marL="109728" indent="0">
              <a:buNone/>
            </a:pPr>
            <a:endParaRPr lang="nl-NL" dirty="0" smtClean="0"/>
          </a:p>
          <a:p>
            <a:r>
              <a:rPr lang="nl-NL" u="sng" dirty="0" err="1" smtClean="0"/>
              <a:t>Odontoblasten</a:t>
            </a:r>
            <a:r>
              <a:rPr lang="nl-NL" u="sng" dirty="0" smtClean="0"/>
              <a:t> sterven niet </a:t>
            </a:r>
            <a:r>
              <a:rPr lang="nl-NL" dirty="0" smtClean="0"/>
              <a:t>af wanneer het dentine is gevormd</a:t>
            </a:r>
          </a:p>
          <a:p>
            <a:r>
              <a:rPr lang="nl-NL" dirty="0" smtClean="0"/>
              <a:t>Ze blijven leven zolang het element in de mondholte aanwezig is</a:t>
            </a:r>
          </a:p>
          <a:p>
            <a:endParaRPr lang="nl-NL" dirty="0" smtClean="0"/>
          </a:p>
          <a:p>
            <a:r>
              <a:rPr lang="nl-NL" dirty="0" smtClean="0"/>
              <a:t>Na doorbraak wordt er op zeer laag tempo steeds nieuw dentine </a:t>
            </a:r>
            <a:r>
              <a:rPr lang="nl-NL" dirty="0" smtClean="0"/>
              <a:t>bij gevormd </a:t>
            </a:r>
            <a:endParaRPr lang="nl-NL" dirty="0" smtClean="0"/>
          </a:p>
          <a:p>
            <a:pPr marL="109728" indent="0">
              <a:buNone/>
            </a:pPr>
            <a:r>
              <a:rPr lang="nl-NL" dirty="0" smtClean="0"/>
              <a:t>                          = </a:t>
            </a:r>
            <a:r>
              <a:rPr lang="nl-NL" b="1" dirty="0" smtClean="0"/>
              <a:t>Secondair dentine</a:t>
            </a:r>
            <a:endParaRPr lang="nl-NL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562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4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780928"/>
            <a:ext cx="6635080" cy="3573997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Afzetting van Secondair dentine vanuit de </a:t>
            </a:r>
            <a:r>
              <a:rPr lang="nl-NL" dirty="0" err="1" smtClean="0"/>
              <a:t>pulpaholte</a:t>
            </a:r>
            <a:endParaRPr lang="nl-NL" dirty="0" smtClean="0"/>
          </a:p>
          <a:p>
            <a:r>
              <a:rPr lang="nl-NL" dirty="0" smtClean="0"/>
              <a:t>De pulpa zal dan ook steeds kleiner worden na mate je ouder gaat worden</a:t>
            </a:r>
          </a:p>
          <a:p>
            <a:r>
              <a:rPr lang="nl-NL" dirty="0" smtClean="0"/>
              <a:t>Vorming van </a:t>
            </a:r>
            <a:r>
              <a:rPr lang="nl-NL" u="sng" dirty="0" smtClean="0">
                <a:solidFill>
                  <a:schemeClr val="bg1"/>
                </a:solidFill>
              </a:rPr>
              <a:t>secondair dentine </a:t>
            </a:r>
            <a:r>
              <a:rPr lang="nl-NL" dirty="0" smtClean="0"/>
              <a:t>is een normaal fysiologisch (natuurlijk) verschijnsel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41" t="18245" r="11321"/>
          <a:stretch/>
        </p:blipFill>
        <p:spPr>
          <a:xfrm>
            <a:off x="5724128" y="980728"/>
            <a:ext cx="2232248" cy="1731178"/>
          </a:xfrm>
        </p:spPr>
      </p:pic>
    </p:spTree>
    <p:extLst>
      <p:ext uri="{BB962C8B-B14F-4D97-AF65-F5344CB8AC3E}">
        <p14:creationId xmlns:p14="http://schemas.microsoft.com/office/powerpoint/2010/main" val="121906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380</TotalTime>
  <Words>1170</Words>
  <Application>Microsoft Office PowerPoint</Application>
  <PresentationFormat>Diavoorstelling (4:3)</PresentationFormat>
  <Paragraphs>170</Paragraphs>
  <Slides>25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Concours</vt:lpstr>
      <vt:lpstr>Anatomie en pathologie van het gebit</vt:lpstr>
      <vt:lpstr>H2  Bouw en bevestiging van de gebitselementen</vt:lpstr>
      <vt:lpstr>PowerPoint-presentatie</vt:lpstr>
      <vt:lpstr>PowerPoint-presentatie</vt:lpstr>
      <vt:lpstr>PowerPoint-presentatie</vt:lpstr>
      <vt:lpstr>Dentine = tandbeen</vt:lpstr>
      <vt:lpstr>PowerPoint-presentatie</vt:lpstr>
      <vt:lpstr>PowerPoint-presentatie</vt:lpstr>
      <vt:lpstr>PowerPoint-presentatie</vt:lpstr>
      <vt:lpstr>PowerPoint-presentatie</vt:lpstr>
      <vt:lpstr>De Pulpa  = de zenuw van elementen</vt:lpstr>
      <vt:lpstr>PowerPoint-presentatie</vt:lpstr>
      <vt:lpstr>Wortelcement </vt:lpstr>
      <vt:lpstr>Bevestiging in het kaakbot</vt:lpstr>
      <vt:lpstr>PowerPoint-presentatie</vt:lpstr>
      <vt:lpstr>Bevestiging van het element           in het kaakbot</vt:lpstr>
      <vt:lpstr>PowerPoint-presentatie</vt:lpstr>
      <vt:lpstr>Parodontium van een premolaar </vt:lpstr>
      <vt:lpstr>PowerPoint-presentatie</vt:lpstr>
      <vt:lpstr>De gingiva</vt:lpstr>
      <vt:lpstr>PowerPoint-presentatie</vt:lpstr>
      <vt:lpstr>Mucosa = slijmvlies</vt:lpstr>
      <vt:lpstr>PowerPoint-presentatie</vt:lpstr>
      <vt:lpstr>Nu even in het echt!</vt:lpstr>
      <vt:lpstr>Verdiepingsopdracht</vt:lpstr>
    </vt:vector>
  </TitlesOfParts>
  <Company>Noorderpoort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Anatomie en pathologie van het gebit</dc:title>
  <dc:creator>gebruiker;J. van den Berg</dc:creator>
  <cp:lastModifiedBy>Sprenger-van den Berg,J.</cp:lastModifiedBy>
  <cp:revision>34</cp:revision>
  <dcterms:created xsi:type="dcterms:W3CDTF">2012-08-29T13:44:25Z</dcterms:created>
  <dcterms:modified xsi:type="dcterms:W3CDTF">2016-09-20T16:20:13Z</dcterms:modified>
</cp:coreProperties>
</file>